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2/10/19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2/10/19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2/10/19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7A334F-20F3-3C48-B52E-1B608333004C}"/>
              </a:ext>
            </a:extLst>
          </p:cNvPr>
          <p:cNvSpPr>
            <a:spLocks noGrp="1"/>
          </p:cNvSpPr>
          <p:nvPr>
            <p:ph type="subTitle" idx="1"/>
          </p:nvPr>
        </p:nvSpPr>
        <p:spPr/>
        <p:txBody>
          <a:bodyPr/>
          <a:lstStyle/>
          <a:p>
            <a:r>
              <a:rPr lang="en-US" dirty="0"/>
              <a:t>Katelyn Casperson</a:t>
            </a:r>
          </a:p>
          <a:p>
            <a:r>
              <a:rPr lang="en-US" dirty="0"/>
              <a:t>George </a:t>
            </a:r>
            <a:r>
              <a:rPr lang="en-US"/>
              <a:t>Washington University </a:t>
            </a:r>
          </a:p>
        </p:txBody>
      </p:sp>
      <p:sp>
        <p:nvSpPr>
          <p:cNvPr id="5" name="Title 4">
            <a:extLst>
              <a:ext uri="{FF2B5EF4-FFF2-40B4-BE49-F238E27FC236}">
                <a16:creationId xmlns:a16="http://schemas.microsoft.com/office/drawing/2014/main" id="{B50239A5-94E1-C845-86FB-627D49A6C5C9}"/>
              </a:ext>
            </a:extLst>
          </p:cNvPr>
          <p:cNvSpPr>
            <a:spLocks noGrp="1"/>
          </p:cNvSpPr>
          <p:nvPr>
            <p:ph type="ctrTitle"/>
          </p:nvPr>
        </p:nvSpPr>
        <p:spPr/>
        <p:txBody>
          <a:bodyPr/>
          <a:lstStyle/>
          <a:p>
            <a:r>
              <a:rPr lang="en-US" sz="4800" dirty="0"/>
              <a:t>Clear goals and minimizing barriers in the curriculum</a:t>
            </a:r>
          </a:p>
        </p:txBody>
      </p:sp>
    </p:spTree>
    <p:extLst>
      <p:ext uri="{BB962C8B-B14F-4D97-AF65-F5344CB8AC3E}">
        <p14:creationId xmlns:p14="http://schemas.microsoft.com/office/powerpoint/2010/main" val="4182581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6989-9C46-A842-B4BB-0550F71ED37D}"/>
              </a:ext>
            </a:extLst>
          </p:cNvPr>
          <p:cNvSpPr>
            <a:spLocks noGrp="1"/>
          </p:cNvSpPr>
          <p:nvPr>
            <p:ph type="title"/>
          </p:nvPr>
        </p:nvSpPr>
        <p:spPr/>
        <p:txBody>
          <a:bodyPr/>
          <a:lstStyle/>
          <a:p>
            <a:r>
              <a:rPr lang="en-US" dirty="0"/>
              <a:t>My Curriculum</a:t>
            </a:r>
          </a:p>
        </p:txBody>
      </p:sp>
      <p:sp>
        <p:nvSpPr>
          <p:cNvPr id="3" name="Content Placeholder 2">
            <a:extLst>
              <a:ext uri="{FF2B5EF4-FFF2-40B4-BE49-F238E27FC236}">
                <a16:creationId xmlns:a16="http://schemas.microsoft.com/office/drawing/2014/main" id="{4BDEFD01-B11C-F64A-AED6-AC41E421B654}"/>
              </a:ext>
            </a:extLst>
          </p:cNvPr>
          <p:cNvSpPr>
            <a:spLocks noGrp="1"/>
          </p:cNvSpPr>
          <p:nvPr>
            <p:ph idx="1"/>
          </p:nvPr>
        </p:nvSpPr>
        <p:spPr>
          <a:xfrm>
            <a:off x="1371600" y="2286000"/>
            <a:ext cx="3900824" cy="2101273"/>
          </a:xfrm>
        </p:spPr>
        <p:txBody>
          <a:bodyPr>
            <a:normAutofit fontScale="92500" lnSpcReduction="20000"/>
          </a:bodyPr>
          <a:lstStyle/>
          <a:p>
            <a:r>
              <a:rPr lang="en-US" dirty="0"/>
              <a:t>I’m teaching a Self Determination and Self Esteem course for adults with disabilities at Frederick Community College.</a:t>
            </a:r>
          </a:p>
          <a:p>
            <a:r>
              <a:rPr lang="en-US" dirty="0"/>
              <a:t>I’ve been given complete creative freedom to create my curriculum.</a:t>
            </a:r>
          </a:p>
          <a:p>
            <a:endParaRPr lang="en-US" dirty="0"/>
          </a:p>
        </p:txBody>
      </p:sp>
      <p:pic>
        <p:nvPicPr>
          <p:cNvPr id="4" name="Picture 4">
            <a:extLst>
              <a:ext uri="{FF2B5EF4-FFF2-40B4-BE49-F238E27FC236}">
                <a16:creationId xmlns:a16="http://schemas.microsoft.com/office/drawing/2014/main" id="{F7BB1679-3A1C-C845-A948-00D6CDE19129}"/>
              </a:ext>
            </a:extLst>
          </p:cNvPr>
          <p:cNvPicPr>
            <a:picLocks noChangeAspect="1"/>
          </p:cNvPicPr>
          <p:nvPr/>
        </p:nvPicPr>
        <p:blipFill>
          <a:blip r:embed="rId2"/>
          <a:stretch>
            <a:fillRect/>
          </a:stretch>
        </p:blipFill>
        <p:spPr>
          <a:xfrm>
            <a:off x="5272424" y="2231736"/>
            <a:ext cx="6680200" cy="2209800"/>
          </a:xfrm>
          <a:prstGeom prst="rect">
            <a:avLst/>
          </a:prstGeom>
        </p:spPr>
      </p:pic>
      <p:sp>
        <p:nvSpPr>
          <p:cNvPr id="6" name="TextBox 5">
            <a:extLst>
              <a:ext uri="{FF2B5EF4-FFF2-40B4-BE49-F238E27FC236}">
                <a16:creationId xmlns:a16="http://schemas.microsoft.com/office/drawing/2014/main" id="{9EA82BD7-A37D-6641-B548-DDA4A8497323}"/>
              </a:ext>
            </a:extLst>
          </p:cNvPr>
          <p:cNvSpPr txBox="1"/>
          <p:nvPr/>
        </p:nvSpPr>
        <p:spPr>
          <a:xfrm>
            <a:off x="5257800" y="4555836"/>
            <a:ext cx="6075988" cy="646331"/>
          </a:xfrm>
          <a:prstGeom prst="rect">
            <a:avLst/>
          </a:prstGeom>
          <a:noFill/>
        </p:spPr>
        <p:txBody>
          <a:bodyPr wrap="square" rtlCol="0">
            <a:spAutoFit/>
          </a:bodyPr>
          <a:lstStyle/>
          <a:p>
            <a:pPr algn="l"/>
            <a:r>
              <a:rPr lang="en-US" dirty="0"/>
              <a:t>Frederick Community College</a:t>
            </a:r>
          </a:p>
          <a:p>
            <a:pPr algn="l"/>
            <a:r>
              <a:rPr lang="en-US" dirty="0"/>
              <a:t>Photo retrieved from https://www.frederick.edu</a:t>
            </a:r>
          </a:p>
        </p:txBody>
      </p:sp>
    </p:spTree>
    <p:extLst>
      <p:ext uri="{BB962C8B-B14F-4D97-AF65-F5344CB8AC3E}">
        <p14:creationId xmlns:p14="http://schemas.microsoft.com/office/powerpoint/2010/main" val="567725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C22EA-C42C-7C44-B48A-14D8AFC288E2}"/>
              </a:ext>
            </a:extLst>
          </p:cNvPr>
          <p:cNvSpPr>
            <a:spLocks noGrp="1"/>
          </p:cNvSpPr>
          <p:nvPr>
            <p:ph type="title"/>
          </p:nvPr>
        </p:nvSpPr>
        <p:spPr/>
        <p:txBody>
          <a:bodyPr/>
          <a:lstStyle/>
          <a:p>
            <a:r>
              <a:rPr lang="en-US" dirty="0"/>
              <a:t>My Curriculum</a:t>
            </a:r>
          </a:p>
        </p:txBody>
      </p:sp>
      <p:sp>
        <p:nvSpPr>
          <p:cNvPr id="3" name="Content Placeholder 2">
            <a:extLst>
              <a:ext uri="{FF2B5EF4-FFF2-40B4-BE49-F238E27FC236}">
                <a16:creationId xmlns:a16="http://schemas.microsoft.com/office/drawing/2014/main" id="{A940E59C-14D0-4140-B72E-6E9F4BA25531}"/>
              </a:ext>
            </a:extLst>
          </p:cNvPr>
          <p:cNvSpPr>
            <a:spLocks noGrp="1"/>
          </p:cNvSpPr>
          <p:nvPr>
            <p:ph idx="1"/>
          </p:nvPr>
        </p:nvSpPr>
        <p:spPr/>
        <p:txBody>
          <a:bodyPr>
            <a:normAutofit fontScale="85000" lnSpcReduction="10000"/>
          </a:bodyPr>
          <a:lstStyle/>
          <a:p>
            <a:r>
              <a:rPr lang="en-US" dirty="0"/>
              <a:t>The course is once a week for 4 weeks, so I decided to devote each class to a topic.</a:t>
            </a:r>
          </a:p>
          <a:p>
            <a:r>
              <a:rPr lang="en-US" b="1" dirty="0"/>
              <a:t>Week 1-Goal Setting-</a:t>
            </a:r>
            <a:r>
              <a:rPr lang="en-US" dirty="0"/>
              <a:t> Students will demonstrate understanding of the S.M.A.R.T goal setting by creating their own goal that aligns with the S.M.A.R.T criteria. Students will create vision boards that correspond with their stated goals.</a:t>
            </a:r>
          </a:p>
          <a:p>
            <a:r>
              <a:rPr lang="en-US" b="1" dirty="0"/>
              <a:t>Week 2-Self Determination</a:t>
            </a:r>
            <a:r>
              <a:rPr lang="en-US" dirty="0"/>
              <a:t>-Students will explore the meaning of self-determination through PowerPoint presentation and social story videos. Students will complete a self-determination assessment and determine the areas of self-determination they need to work towards.</a:t>
            </a:r>
          </a:p>
          <a:p>
            <a:r>
              <a:rPr lang="en-US" b="1" dirty="0"/>
              <a:t>Week 3-Self Advocacy</a:t>
            </a:r>
            <a:r>
              <a:rPr lang="en-US" dirty="0"/>
              <a:t>-Students will explore the meaning of self advocacy through Powerpoint presentation and social story videos. Students will exhibit understanding of self advocacy through role playing exercises. </a:t>
            </a:r>
          </a:p>
          <a:p>
            <a:r>
              <a:rPr lang="en-US" b="1" dirty="0"/>
              <a:t>Week 4-Problem Solving</a:t>
            </a:r>
            <a:r>
              <a:rPr lang="en-US" dirty="0"/>
              <a:t>-Students will practice problem solving by incorporating previous understanding of self-determination and self-advocacy into guided questions, role playing exercises, and responding to social story videos. </a:t>
            </a:r>
          </a:p>
        </p:txBody>
      </p:sp>
    </p:spTree>
    <p:extLst>
      <p:ext uri="{BB962C8B-B14F-4D97-AF65-F5344CB8AC3E}">
        <p14:creationId xmlns:p14="http://schemas.microsoft.com/office/powerpoint/2010/main" val="69820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5CCFD-28F2-BD48-86AF-509E66EF5447}"/>
              </a:ext>
            </a:extLst>
          </p:cNvPr>
          <p:cNvSpPr>
            <a:spLocks noGrp="1"/>
          </p:cNvSpPr>
          <p:nvPr>
            <p:ph type="title"/>
          </p:nvPr>
        </p:nvSpPr>
        <p:spPr/>
        <p:txBody>
          <a:bodyPr/>
          <a:lstStyle/>
          <a:p>
            <a:r>
              <a:rPr lang="en-US" dirty="0"/>
              <a:t>Incorporating Flexibility </a:t>
            </a:r>
          </a:p>
        </p:txBody>
      </p:sp>
      <p:sp>
        <p:nvSpPr>
          <p:cNvPr id="3" name="Content Placeholder 2">
            <a:extLst>
              <a:ext uri="{FF2B5EF4-FFF2-40B4-BE49-F238E27FC236}">
                <a16:creationId xmlns:a16="http://schemas.microsoft.com/office/drawing/2014/main" id="{A99E5314-FA8E-9947-9742-D55E55AB591D}"/>
              </a:ext>
            </a:extLst>
          </p:cNvPr>
          <p:cNvSpPr>
            <a:spLocks noGrp="1"/>
          </p:cNvSpPr>
          <p:nvPr>
            <p:ph idx="1"/>
          </p:nvPr>
        </p:nvSpPr>
        <p:spPr>
          <a:xfrm>
            <a:off x="1000596" y="1808788"/>
            <a:ext cx="3925465" cy="5049212"/>
          </a:xfrm>
        </p:spPr>
        <p:txBody>
          <a:bodyPr>
            <a:noAutofit/>
          </a:bodyPr>
          <a:lstStyle/>
          <a:p>
            <a:r>
              <a:rPr lang="en-US" sz="1600" dirty="0"/>
              <a:t>I try incorporate flexibility and variability by giving students choices within each lesson.</a:t>
            </a:r>
          </a:p>
          <a:p>
            <a:r>
              <a:rPr lang="en-US" sz="1600" dirty="0"/>
              <a:t>For example:</a:t>
            </a:r>
          </a:p>
          <a:p>
            <a:r>
              <a:rPr lang="en-US" sz="1600" dirty="0"/>
              <a:t>Choice of group work or individual work</a:t>
            </a:r>
          </a:p>
          <a:p>
            <a:r>
              <a:rPr lang="en-US" sz="1600" dirty="0"/>
              <a:t>Flexible seating</a:t>
            </a:r>
          </a:p>
          <a:p>
            <a:r>
              <a:rPr lang="en-US" sz="1600" dirty="0"/>
              <a:t>Listen, read, and/or record lessons</a:t>
            </a:r>
          </a:p>
          <a:p>
            <a:r>
              <a:rPr lang="en-US" sz="1600" dirty="0"/>
              <a:t>Allowing students to approach the material with their own interests and experiences in mind. </a:t>
            </a:r>
          </a:p>
          <a:p>
            <a:r>
              <a:rPr lang="en-US" sz="1600" dirty="0"/>
              <a:t>“Because each learner brings unique experiences and backgrounds to each situation, offering even two options can help the nervous system appraise the situation in a more positive way” (</a:t>
            </a:r>
            <a:r>
              <a:rPr lang="en-US" sz="1600" dirty="0" err="1"/>
              <a:t>Posey,2019</a:t>
            </a:r>
            <a:r>
              <a:rPr lang="en-US" sz="1600" dirty="0"/>
              <a:t>)</a:t>
            </a:r>
          </a:p>
          <a:p>
            <a:endParaRPr lang="en-US" sz="1600" dirty="0"/>
          </a:p>
        </p:txBody>
      </p:sp>
      <p:pic>
        <p:nvPicPr>
          <p:cNvPr id="4" name="Picture 4">
            <a:extLst>
              <a:ext uri="{FF2B5EF4-FFF2-40B4-BE49-F238E27FC236}">
                <a16:creationId xmlns:a16="http://schemas.microsoft.com/office/drawing/2014/main" id="{50B73BEE-2532-714B-ACAF-AFB9F497A039}"/>
              </a:ext>
            </a:extLst>
          </p:cNvPr>
          <p:cNvPicPr>
            <a:picLocks noChangeAspect="1"/>
          </p:cNvPicPr>
          <p:nvPr/>
        </p:nvPicPr>
        <p:blipFill>
          <a:blip r:embed="rId2"/>
          <a:stretch>
            <a:fillRect/>
          </a:stretch>
        </p:blipFill>
        <p:spPr>
          <a:xfrm>
            <a:off x="5855277" y="1428750"/>
            <a:ext cx="5386917" cy="4460505"/>
          </a:xfrm>
          <a:prstGeom prst="rect">
            <a:avLst/>
          </a:prstGeom>
        </p:spPr>
      </p:pic>
      <p:sp>
        <p:nvSpPr>
          <p:cNvPr id="6" name="TextBox 5">
            <a:extLst>
              <a:ext uri="{FF2B5EF4-FFF2-40B4-BE49-F238E27FC236}">
                <a16:creationId xmlns:a16="http://schemas.microsoft.com/office/drawing/2014/main" id="{AAA70F69-C52E-7248-8190-68DB7DAC8E0B}"/>
              </a:ext>
            </a:extLst>
          </p:cNvPr>
          <p:cNvSpPr txBox="1"/>
          <p:nvPr/>
        </p:nvSpPr>
        <p:spPr>
          <a:xfrm>
            <a:off x="7442200" y="6172200"/>
            <a:ext cx="4394970" cy="646331"/>
          </a:xfrm>
          <a:prstGeom prst="rect">
            <a:avLst/>
          </a:prstGeom>
          <a:noFill/>
        </p:spPr>
        <p:txBody>
          <a:bodyPr wrap="square" rtlCol="0">
            <a:spAutoFit/>
          </a:bodyPr>
          <a:lstStyle/>
          <a:p>
            <a:pPr algn="l"/>
            <a:r>
              <a:rPr lang="en-US" dirty="0"/>
              <a:t>Photo retrieved from https://</a:t>
            </a:r>
            <a:r>
              <a:rPr lang="en-US" dirty="0" err="1"/>
              <a:t>dreamstime.com</a:t>
            </a:r>
            <a:endParaRPr lang="en-US" dirty="0"/>
          </a:p>
        </p:txBody>
      </p:sp>
    </p:spTree>
    <p:extLst>
      <p:ext uri="{BB962C8B-B14F-4D97-AF65-F5344CB8AC3E}">
        <p14:creationId xmlns:p14="http://schemas.microsoft.com/office/powerpoint/2010/main" val="4181376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AC99-8BDF-694C-AA2A-E50227DFB100}"/>
              </a:ext>
            </a:extLst>
          </p:cNvPr>
          <p:cNvSpPr>
            <a:spLocks noGrp="1"/>
          </p:cNvSpPr>
          <p:nvPr>
            <p:ph type="title"/>
          </p:nvPr>
        </p:nvSpPr>
        <p:spPr>
          <a:xfrm>
            <a:off x="1135304" y="0"/>
            <a:ext cx="9601200" cy="1485900"/>
          </a:xfrm>
        </p:spPr>
        <p:txBody>
          <a:bodyPr/>
          <a:lstStyle/>
          <a:p>
            <a:r>
              <a:rPr lang="en-US" dirty="0"/>
              <a:t>Implementing UDL-Affective Networks/Engagement</a:t>
            </a:r>
          </a:p>
        </p:txBody>
      </p:sp>
      <p:sp>
        <p:nvSpPr>
          <p:cNvPr id="3" name="Content Placeholder 2">
            <a:extLst>
              <a:ext uri="{FF2B5EF4-FFF2-40B4-BE49-F238E27FC236}">
                <a16:creationId xmlns:a16="http://schemas.microsoft.com/office/drawing/2014/main" id="{963B01A3-9BFF-0349-AF2C-D56C99D828A9}"/>
              </a:ext>
            </a:extLst>
          </p:cNvPr>
          <p:cNvSpPr>
            <a:spLocks noGrp="1"/>
          </p:cNvSpPr>
          <p:nvPr>
            <p:ph idx="1"/>
          </p:nvPr>
        </p:nvSpPr>
        <p:spPr>
          <a:xfrm>
            <a:off x="1371600" y="2171700"/>
            <a:ext cx="3400522" cy="3695700"/>
          </a:xfrm>
        </p:spPr>
        <p:txBody>
          <a:bodyPr/>
          <a:lstStyle/>
          <a:p>
            <a:r>
              <a:rPr lang="en-US" dirty="0"/>
              <a:t>In the first class, students were asked to create a name tag encompassing their interests and strengths through drawings and/or words.</a:t>
            </a:r>
          </a:p>
          <a:p>
            <a:r>
              <a:rPr lang="en-US" dirty="0"/>
              <a:t>This was used to introduce the overarching principle of self determination.</a:t>
            </a:r>
          </a:p>
        </p:txBody>
      </p:sp>
      <p:pic>
        <p:nvPicPr>
          <p:cNvPr id="4" name="Picture 4">
            <a:extLst>
              <a:ext uri="{FF2B5EF4-FFF2-40B4-BE49-F238E27FC236}">
                <a16:creationId xmlns:a16="http://schemas.microsoft.com/office/drawing/2014/main" id="{336EDCFD-77FF-4842-9DE7-59277CD0FBCB}"/>
              </a:ext>
            </a:extLst>
          </p:cNvPr>
          <p:cNvPicPr>
            <a:picLocks noChangeAspect="1"/>
          </p:cNvPicPr>
          <p:nvPr/>
        </p:nvPicPr>
        <p:blipFill>
          <a:blip r:embed="rId2"/>
          <a:stretch>
            <a:fillRect/>
          </a:stretch>
        </p:blipFill>
        <p:spPr>
          <a:xfrm>
            <a:off x="5552876" y="1344816"/>
            <a:ext cx="5538214" cy="4522584"/>
          </a:xfrm>
          <a:prstGeom prst="rect">
            <a:avLst/>
          </a:prstGeom>
        </p:spPr>
      </p:pic>
      <p:sp>
        <p:nvSpPr>
          <p:cNvPr id="6" name="TextBox 5">
            <a:extLst>
              <a:ext uri="{FF2B5EF4-FFF2-40B4-BE49-F238E27FC236}">
                <a16:creationId xmlns:a16="http://schemas.microsoft.com/office/drawing/2014/main" id="{E26F6767-B175-DF4B-9C83-B60ECBC1BA71}"/>
              </a:ext>
            </a:extLst>
          </p:cNvPr>
          <p:cNvSpPr txBox="1"/>
          <p:nvPr/>
        </p:nvSpPr>
        <p:spPr>
          <a:xfrm>
            <a:off x="5935904" y="5987783"/>
            <a:ext cx="3858492" cy="646331"/>
          </a:xfrm>
          <a:prstGeom prst="rect">
            <a:avLst/>
          </a:prstGeom>
          <a:noFill/>
        </p:spPr>
        <p:txBody>
          <a:bodyPr wrap="square" rtlCol="0">
            <a:spAutoFit/>
          </a:bodyPr>
          <a:lstStyle/>
          <a:p>
            <a:pPr algn="l"/>
            <a:r>
              <a:rPr lang="en-US" dirty="0"/>
              <a:t>Image retrieved from https://www.cast.org</a:t>
            </a:r>
          </a:p>
        </p:txBody>
      </p:sp>
    </p:spTree>
    <p:extLst>
      <p:ext uri="{BB962C8B-B14F-4D97-AF65-F5344CB8AC3E}">
        <p14:creationId xmlns:p14="http://schemas.microsoft.com/office/powerpoint/2010/main" val="2543821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849D-00E8-8541-B947-8B9C3FB2CBBA}"/>
              </a:ext>
            </a:extLst>
          </p:cNvPr>
          <p:cNvSpPr>
            <a:spLocks noGrp="1"/>
          </p:cNvSpPr>
          <p:nvPr>
            <p:ph type="title"/>
          </p:nvPr>
        </p:nvSpPr>
        <p:spPr>
          <a:xfrm>
            <a:off x="1371600" y="185497"/>
            <a:ext cx="9601200" cy="1485900"/>
          </a:xfrm>
        </p:spPr>
        <p:txBody>
          <a:bodyPr/>
          <a:lstStyle/>
          <a:p>
            <a:r>
              <a:rPr lang="en-US" dirty="0"/>
              <a:t>Implementing UDL: Recognition Networks/Representation</a:t>
            </a:r>
          </a:p>
        </p:txBody>
      </p:sp>
      <p:pic>
        <p:nvPicPr>
          <p:cNvPr id="10" name="Picture 10">
            <a:extLst>
              <a:ext uri="{FF2B5EF4-FFF2-40B4-BE49-F238E27FC236}">
                <a16:creationId xmlns:a16="http://schemas.microsoft.com/office/drawing/2014/main" id="{AF4DD71E-9720-1541-96F8-BB7E8001CF71}"/>
              </a:ext>
            </a:extLst>
          </p:cNvPr>
          <p:cNvPicPr>
            <a:picLocks noGrp="1" noChangeAspect="1"/>
          </p:cNvPicPr>
          <p:nvPr>
            <p:ph idx="1"/>
          </p:nvPr>
        </p:nvPicPr>
        <p:blipFill>
          <a:blip r:embed="rId2"/>
          <a:stretch>
            <a:fillRect/>
          </a:stretch>
        </p:blipFill>
        <p:spPr>
          <a:xfrm>
            <a:off x="5072889" y="1462425"/>
            <a:ext cx="5899912" cy="4845422"/>
          </a:xfrm>
          <a:prstGeom prst="rect">
            <a:avLst/>
          </a:prstGeom>
        </p:spPr>
      </p:pic>
      <p:sp>
        <p:nvSpPr>
          <p:cNvPr id="12" name="TextBox 11">
            <a:extLst>
              <a:ext uri="{FF2B5EF4-FFF2-40B4-BE49-F238E27FC236}">
                <a16:creationId xmlns:a16="http://schemas.microsoft.com/office/drawing/2014/main" id="{1A8907F4-ADD4-0C4C-9E32-C431FA04C498}"/>
              </a:ext>
            </a:extLst>
          </p:cNvPr>
          <p:cNvSpPr txBox="1"/>
          <p:nvPr/>
        </p:nvSpPr>
        <p:spPr>
          <a:xfrm>
            <a:off x="1058333" y="2331989"/>
            <a:ext cx="3685309" cy="2194021"/>
          </a:xfrm>
          <a:prstGeom prst="rect">
            <a:avLst/>
          </a:prstGeom>
          <a:noFill/>
        </p:spPr>
        <p:txBody>
          <a:bodyPr wrap="square" rtlCol="0">
            <a:spAutoFit/>
          </a:bodyPr>
          <a:lstStyle/>
          <a:p>
            <a:pPr algn="l"/>
            <a:endParaRPr lang="en-US" dirty="0"/>
          </a:p>
        </p:txBody>
      </p:sp>
      <p:sp>
        <p:nvSpPr>
          <p:cNvPr id="3" name="TextBox 2">
            <a:extLst>
              <a:ext uri="{FF2B5EF4-FFF2-40B4-BE49-F238E27FC236}">
                <a16:creationId xmlns:a16="http://schemas.microsoft.com/office/drawing/2014/main" id="{27CBA24E-AFCF-0842-84F9-0307200EEAF5}"/>
              </a:ext>
            </a:extLst>
          </p:cNvPr>
          <p:cNvSpPr txBox="1"/>
          <p:nvPr/>
        </p:nvSpPr>
        <p:spPr>
          <a:xfrm>
            <a:off x="1058332" y="1671397"/>
            <a:ext cx="3279749" cy="3970318"/>
          </a:xfrm>
          <a:prstGeom prst="rect">
            <a:avLst/>
          </a:prstGeom>
          <a:noFill/>
        </p:spPr>
        <p:txBody>
          <a:bodyPr wrap="square" rtlCol="0">
            <a:spAutoFit/>
          </a:bodyPr>
          <a:lstStyle/>
          <a:p>
            <a:pPr marL="285750" indent="-285750" algn="l">
              <a:buFont typeface="Arial" panose="020B0604020202020204" pitchFamily="34" charset="0"/>
              <a:buChar char="•"/>
            </a:pPr>
            <a:r>
              <a:rPr lang="en-US" dirty="0"/>
              <a:t>In the first class, the main focus areas were written on the board.</a:t>
            </a:r>
          </a:p>
          <a:p>
            <a:pPr marL="285750" indent="-285750" algn="l">
              <a:buFont typeface="Arial" panose="020B0604020202020204" pitchFamily="34" charset="0"/>
              <a:buChar char="•"/>
            </a:pPr>
            <a:r>
              <a:rPr lang="en-US" dirty="0"/>
              <a:t>As I explained what each term meant, I also wrote the definition next to the corresponding term.</a:t>
            </a:r>
          </a:p>
          <a:p>
            <a:pPr marL="285750" indent="-285750" algn="l">
              <a:buFont typeface="Arial" panose="020B0604020202020204" pitchFamily="34" charset="0"/>
              <a:buChar char="•"/>
            </a:pPr>
            <a:r>
              <a:rPr lang="en-US" dirty="0"/>
              <a:t>Students were given the option to take notes, take a picture with their phone, use an audio recording device, or receive a copy of the list to support their clarification of the vocabulary. </a:t>
            </a:r>
          </a:p>
        </p:txBody>
      </p:sp>
      <p:sp>
        <p:nvSpPr>
          <p:cNvPr id="4" name="TextBox 3">
            <a:extLst>
              <a:ext uri="{FF2B5EF4-FFF2-40B4-BE49-F238E27FC236}">
                <a16:creationId xmlns:a16="http://schemas.microsoft.com/office/drawing/2014/main" id="{9F446772-534C-D04F-8F37-FFF80CB37538}"/>
              </a:ext>
            </a:extLst>
          </p:cNvPr>
          <p:cNvSpPr txBox="1"/>
          <p:nvPr/>
        </p:nvSpPr>
        <p:spPr>
          <a:xfrm>
            <a:off x="5290075" y="6307846"/>
            <a:ext cx="5519248" cy="369332"/>
          </a:xfrm>
          <a:prstGeom prst="rect">
            <a:avLst/>
          </a:prstGeom>
          <a:noFill/>
        </p:spPr>
        <p:txBody>
          <a:bodyPr wrap="square" rtlCol="0">
            <a:spAutoFit/>
          </a:bodyPr>
          <a:lstStyle/>
          <a:p>
            <a:pPr algn="l"/>
            <a:r>
              <a:rPr lang="en-US" dirty="0"/>
              <a:t>Image retrieved from https://cast.org</a:t>
            </a:r>
          </a:p>
        </p:txBody>
      </p:sp>
    </p:spTree>
    <p:extLst>
      <p:ext uri="{BB962C8B-B14F-4D97-AF65-F5344CB8AC3E}">
        <p14:creationId xmlns:p14="http://schemas.microsoft.com/office/powerpoint/2010/main" val="953770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15A33-5649-4F42-879F-5BB6C70CE74F}"/>
              </a:ext>
            </a:extLst>
          </p:cNvPr>
          <p:cNvSpPr>
            <a:spLocks noGrp="1"/>
          </p:cNvSpPr>
          <p:nvPr>
            <p:ph type="title"/>
          </p:nvPr>
        </p:nvSpPr>
        <p:spPr>
          <a:xfrm>
            <a:off x="1386995" y="211490"/>
            <a:ext cx="9601200" cy="1485900"/>
          </a:xfrm>
        </p:spPr>
        <p:txBody>
          <a:bodyPr/>
          <a:lstStyle/>
          <a:p>
            <a:r>
              <a:rPr lang="en-US" dirty="0"/>
              <a:t>Implementing UDL-Strategic Networks/Action &amp; Expression</a:t>
            </a:r>
          </a:p>
        </p:txBody>
      </p:sp>
      <p:pic>
        <p:nvPicPr>
          <p:cNvPr id="6" name="Picture 6">
            <a:extLst>
              <a:ext uri="{FF2B5EF4-FFF2-40B4-BE49-F238E27FC236}">
                <a16:creationId xmlns:a16="http://schemas.microsoft.com/office/drawing/2014/main" id="{4A7932CA-66CF-8540-8528-41E4F31248E0}"/>
              </a:ext>
            </a:extLst>
          </p:cNvPr>
          <p:cNvPicPr>
            <a:picLocks noGrp="1" noChangeAspect="1"/>
          </p:cNvPicPr>
          <p:nvPr>
            <p:ph idx="1"/>
          </p:nvPr>
        </p:nvPicPr>
        <p:blipFill>
          <a:blip r:embed="rId2"/>
          <a:stretch>
            <a:fillRect/>
          </a:stretch>
        </p:blipFill>
        <p:spPr>
          <a:xfrm>
            <a:off x="5503333" y="1537859"/>
            <a:ext cx="5907425" cy="5108651"/>
          </a:xfrm>
          <a:prstGeom prst="rect">
            <a:avLst/>
          </a:prstGeom>
        </p:spPr>
      </p:pic>
      <p:sp>
        <p:nvSpPr>
          <p:cNvPr id="8" name="TextBox 7">
            <a:extLst>
              <a:ext uri="{FF2B5EF4-FFF2-40B4-BE49-F238E27FC236}">
                <a16:creationId xmlns:a16="http://schemas.microsoft.com/office/drawing/2014/main" id="{4031F858-3A4B-DE42-B2D5-EA35DD721F2C}"/>
              </a:ext>
            </a:extLst>
          </p:cNvPr>
          <p:cNvSpPr txBox="1"/>
          <p:nvPr/>
        </p:nvSpPr>
        <p:spPr>
          <a:xfrm>
            <a:off x="1176867" y="2098579"/>
            <a:ext cx="1828800" cy="1828800"/>
          </a:xfrm>
          <a:prstGeom prst="rect">
            <a:avLst/>
          </a:prstGeom>
          <a:noFill/>
        </p:spPr>
        <p:txBody>
          <a:bodyPr wrap="square" rtlCol="0">
            <a:spAutoFit/>
          </a:bodyPr>
          <a:lstStyle/>
          <a:p>
            <a:pPr algn="l"/>
            <a:endParaRPr lang="en-US" dirty="0"/>
          </a:p>
        </p:txBody>
      </p:sp>
      <p:sp>
        <p:nvSpPr>
          <p:cNvPr id="9" name="TextBox 8">
            <a:extLst>
              <a:ext uri="{FF2B5EF4-FFF2-40B4-BE49-F238E27FC236}">
                <a16:creationId xmlns:a16="http://schemas.microsoft.com/office/drawing/2014/main" id="{2A1E5917-B8DC-314D-8713-8959BF96BB8A}"/>
              </a:ext>
            </a:extLst>
          </p:cNvPr>
          <p:cNvSpPr txBox="1"/>
          <p:nvPr/>
        </p:nvSpPr>
        <p:spPr>
          <a:xfrm>
            <a:off x="1386995" y="2270029"/>
            <a:ext cx="3704551" cy="1485900"/>
          </a:xfrm>
          <a:prstGeom prst="rect">
            <a:avLst/>
          </a:prstGeom>
          <a:noFill/>
        </p:spPr>
        <p:txBody>
          <a:bodyPr wrap="square" rtlCol="0">
            <a:spAutoFit/>
          </a:bodyPr>
          <a:lstStyle/>
          <a:p>
            <a:pPr algn="l"/>
            <a:endParaRPr lang="en-US" dirty="0"/>
          </a:p>
        </p:txBody>
      </p:sp>
      <p:sp>
        <p:nvSpPr>
          <p:cNvPr id="3" name="TextBox 2">
            <a:extLst>
              <a:ext uri="{FF2B5EF4-FFF2-40B4-BE49-F238E27FC236}">
                <a16:creationId xmlns:a16="http://schemas.microsoft.com/office/drawing/2014/main" id="{71311F06-1E5C-B74C-A739-BB3156D63FE1}"/>
              </a:ext>
            </a:extLst>
          </p:cNvPr>
          <p:cNvSpPr txBox="1"/>
          <p:nvPr/>
        </p:nvSpPr>
        <p:spPr>
          <a:xfrm>
            <a:off x="996374" y="1767801"/>
            <a:ext cx="4301066" cy="3139321"/>
          </a:xfrm>
          <a:prstGeom prst="rect">
            <a:avLst/>
          </a:prstGeom>
          <a:noFill/>
        </p:spPr>
        <p:txBody>
          <a:bodyPr wrap="square" rtlCol="0">
            <a:spAutoFit/>
          </a:bodyPr>
          <a:lstStyle/>
          <a:p>
            <a:pPr marL="285750" indent="-285750" algn="l">
              <a:buFont typeface="Arial" panose="020B0604020202020204" pitchFamily="34" charset="0"/>
              <a:buChar char="•"/>
            </a:pPr>
            <a:r>
              <a:rPr lang="en-US" dirty="0"/>
              <a:t>After reviewing S.M.A.R.T goals, students were instructed to create their own goal that aligns with the same standards.</a:t>
            </a:r>
          </a:p>
          <a:p>
            <a:pPr marL="285750" indent="-285750" algn="l">
              <a:buFont typeface="Arial" panose="020B0604020202020204" pitchFamily="34" charset="0"/>
              <a:buChar char="•"/>
            </a:pPr>
            <a:r>
              <a:rPr lang="en-US" dirty="0"/>
              <a:t>Students were given the choice to write, orally express, and/or create a vision board to exhibit their goal.</a:t>
            </a:r>
          </a:p>
          <a:p>
            <a:pPr marL="285750" indent="-285750" algn="l">
              <a:buFont typeface="Arial" panose="020B0604020202020204" pitchFamily="34" charset="0"/>
              <a:buChar char="•"/>
            </a:pPr>
            <a:r>
              <a:rPr lang="en-US" dirty="0"/>
              <a:t>This allowed students to choose how they wanted to demonstrate that they understood the principles of S.M.A.R.T goals.</a:t>
            </a:r>
          </a:p>
        </p:txBody>
      </p:sp>
      <p:sp>
        <p:nvSpPr>
          <p:cNvPr id="5" name="TextBox 4">
            <a:extLst>
              <a:ext uri="{FF2B5EF4-FFF2-40B4-BE49-F238E27FC236}">
                <a16:creationId xmlns:a16="http://schemas.microsoft.com/office/drawing/2014/main" id="{EA53A07C-3E09-5A42-B500-BB4E2C32626F}"/>
              </a:ext>
            </a:extLst>
          </p:cNvPr>
          <p:cNvSpPr txBox="1"/>
          <p:nvPr/>
        </p:nvSpPr>
        <p:spPr>
          <a:xfrm>
            <a:off x="6187595" y="6488668"/>
            <a:ext cx="3929688" cy="369332"/>
          </a:xfrm>
          <a:prstGeom prst="rect">
            <a:avLst/>
          </a:prstGeom>
          <a:noFill/>
        </p:spPr>
        <p:txBody>
          <a:bodyPr wrap="square" rtlCol="0">
            <a:spAutoFit/>
          </a:bodyPr>
          <a:lstStyle/>
          <a:p>
            <a:pPr algn="l"/>
            <a:r>
              <a:rPr lang="en-US" dirty="0"/>
              <a:t>Image retrieved from https://cast.org</a:t>
            </a:r>
          </a:p>
        </p:txBody>
      </p:sp>
    </p:spTree>
    <p:extLst>
      <p:ext uri="{BB962C8B-B14F-4D97-AF65-F5344CB8AC3E}">
        <p14:creationId xmlns:p14="http://schemas.microsoft.com/office/powerpoint/2010/main" val="1936181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3FE9-133F-8040-B182-0E00C4D5424A}"/>
              </a:ext>
            </a:extLst>
          </p:cNvPr>
          <p:cNvSpPr>
            <a:spLocks noGrp="1"/>
          </p:cNvSpPr>
          <p:nvPr>
            <p:ph type="title"/>
          </p:nvPr>
        </p:nvSpPr>
        <p:spPr/>
        <p:txBody>
          <a:bodyPr/>
          <a:lstStyle/>
          <a:p>
            <a:r>
              <a:rPr lang="en-US" dirty="0"/>
              <a:t>Barriers with Traditional Classroom Materials </a:t>
            </a:r>
          </a:p>
        </p:txBody>
      </p:sp>
      <p:sp>
        <p:nvSpPr>
          <p:cNvPr id="3" name="Content Placeholder 2">
            <a:extLst>
              <a:ext uri="{FF2B5EF4-FFF2-40B4-BE49-F238E27FC236}">
                <a16:creationId xmlns:a16="http://schemas.microsoft.com/office/drawing/2014/main" id="{DCAB0B15-E4F7-E841-BCE8-3D70CD9ACE73}"/>
              </a:ext>
            </a:extLst>
          </p:cNvPr>
          <p:cNvSpPr>
            <a:spLocks noGrp="1"/>
          </p:cNvSpPr>
          <p:nvPr>
            <p:ph idx="1"/>
          </p:nvPr>
        </p:nvSpPr>
        <p:spPr>
          <a:xfrm>
            <a:off x="1371600" y="2286000"/>
            <a:ext cx="5375270" cy="4025515"/>
          </a:xfrm>
        </p:spPr>
        <p:txBody>
          <a:bodyPr>
            <a:normAutofit fontScale="85000" lnSpcReduction="20000"/>
          </a:bodyPr>
          <a:lstStyle/>
          <a:p>
            <a:r>
              <a:rPr lang="en-US" dirty="0"/>
              <a:t>It’s common for students to be assigned the same task and to complete it the same way (e.g., reading a chapter in a textbook and answering questions on a worksheet). </a:t>
            </a:r>
          </a:p>
          <a:p>
            <a:r>
              <a:rPr lang="en-US" dirty="0"/>
              <a:t>Utilizing textbooks in  general can be a limiting way for students to receive information, especially if reading is not a strong suit for students. It presents the information in a very one dimensional way.</a:t>
            </a:r>
          </a:p>
          <a:p>
            <a:r>
              <a:rPr lang="en-US" dirty="0"/>
              <a:t>“When we have students do the same task in the same way and at this same time, we are not designing for the range of students we know we have” (Posey, 2019).</a:t>
            </a:r>
          </a:p>
          <a:p>
            <a:r>
              <a:rPr lang="en-US" dirty="0"/>
              <a:t>“Working under the false assumption that learners can be categorized as </a:t>
            </a:r>
            <a:r>
              <a:rPr lang="en-US" i="1" dirty="0"/>
              <a:t>typical </a:t>
            </a:r>
            <a:r>
              <a:rPr lang="en-US" dirty="0"/>
              <a:t>or </a:t>
            </a:r>
            <a:r>
              <a:rPr lang="en-US" i="1" dirty="0"/>
              <a:t>atypical</a:t>
            </a:r>
            <a:r>
              <a:rPr lang="en-US" dirty="0"/>
              <a:t>, educators have historically developed lessons that address the so-called average learner” (</a:t>
            </a:r>
            <a:r>
              <a:rPr lang="en-US" dirty="0" err="1"/>
              <a:t>Ralabate</a:t>
            </a:r>
            <a:r>
              <a:rPr lang="en-US" dirty="0"/>
              <a:t>, 2016).</a:t>
            </a:r>
          </a:p>
        </p:txBody>
      </p:sp>
      <p:pic>
        <p:nvPicPr>
          <p:cNvPr id="4" name="Picture 4">
            <a:extLst>
              <a:ext uri="{FF2B5EF4-FFF2-40B4-BE49-F238E27FC236}">
                <a16:creationId xmlns:a16="http://schemas.microsoft.com/office/drawing/2014/main" id="{8174F5EA-3A7E-B34B-B5C9-D4FA20D93EDB}"/>
              </a:ext>
            </a:extLst>
          </p:cNvPr>
          <p:cNvPicPr>
            <a:picLocks noChangeAspect="1"/>
          </p:cNvPicPr>
          <p:nvPr/>
        </p:nvPicPr>
        <p:blipFill>
          <a:blip r:embed="rId2"/>
          <a:stretch>
            <a:fillRect/>
          </a:stretch>
        </p:blipFill>
        <p:spPr>
          <a:xfrm>
            <a:off x="6881567" y="1428750"/>
            <a:ext cx="4856312" cy="4266617"/>
          </a:xfrm>
          <a:prstGeom prst="rect">
            <a:avLst/>
          </a:prstGeom>
        </p:spPr>
      </p:pic>
      <p:sp>
        <p:nvSpPr>
          <p:cNvPr id="6" name="TextBox 5">
            <a:extLst>
              <a:ext uri="{FF2B5EF4-FFF2-40B4-BE49-F238E27FC236}">
                <a16:creationId xmlns:a16="http://schemas.microsoft.com/office/drawing/2014/main" id="{687187C9-E2D8-CC4D-90E7-185BA168D7DE}"/>
              </a:ext>
            </a:extLst>
          </p:cNvPr>
          <p:cNvSpPr txBox="1"/>
          <p:nvPr/>
        </p:nvSpPr>
        <p:spPr>
          <a:xfrm>
            <a:off x="7317747" y="5960149"/>
            <a:ext cx="4073768" cy="646331"/>
          </a:xfrm>
          <a:prstGeom prst="rect">
            <a:avLst/>
          </a:prstGeom>
          <a:noFill/>
        </p:spPr>
        <p:txBody>
          <a:bodyPr wrap="square" rtlCol="0">
            <a:spAutoFit/>
          </a:bodyPr>
          <a:lstStyle/>
          <a:p>
            <a:pPr algn="l"/>
            <a:r>
              <a:rPr lang="en-US" dirty="0"/>
              <a:t>Image retrieved from http://</a:t>
            </a:r>
            <a:r>
              <a:rPr lang="en-US" dirty="0" err="1"/>
              <a:t>www.kqed.org</a:t>
            </a:r>
            <a:endParaRPr lang="en-US" dirty="0"/>
          </a:p>
        </p:txBody>
      </p:sp>
    </p:spTree>
    <p:extLst>
      <p:ext uri="{BB962C8B-B14F-4D97-AF65-F5344CB8AC3E}">
        <p14:creationId xmlns:p14="http://schemas.microsoft.com/office/powerpoint/2010/main" val="1970427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DB05-ED5E-5249-8905-F318C2C223B1}"/>
              </a:ext>
            </a:extLst>
          </p:cNvPr>
          <p:cNvSpPr>
            <a:spLocks noGrp="1"/>
          </p:cNvSpPr>
          <p:nvPr>
            <p:ph type="title"/>
          </p:nvPr>
        </p:nvSpPr>
        <p:spPr/>
        <p:txBody>
          <a:bodyPr/>
          <a:lstStyle/>
          <a:p>
            <a:r>
              <a:rPr lang="en-US" dirty="0"/>
              <a:t>Student </a:t>
            </a:r>
            <a:r>
              <a:rPr lang="en-US"/>
              <a:t>Centered Curricula</a:t>
            </a:r>
          </a:p>
        </p:txBody>
      </p:sp>
      <p:sp>
        <p:nvSpPr>
          <p:cNvPr id="3" name="Content Placeholder 2">
            <a:extLst>
              <a:ext uri="{FF2B5EF4-FFF2-40B4-BE49-F238E27FC236}">
                <a16:creationId xmlns:a16="http://schemas.microsoft.com/office/drawing/2014/main" id="{F5E17BFA-6209-7540-B2E3-73C70F1320FA}"/>
              </a:ext>
            </a:extLst>
          </p:cNvPr>
          <p:cNvSpPr>
            <a:spLocks noGrp="1"/>
          </p:cNvSpPr>
          <p:nvPr>
            <p:ph idx="1"/>
          </p:nvPr>
        </p:nvSpPr>
        <p:spPr>
          <a:xfrm>
            <a:off x="978663" y="1824182"/>
            <a:ext cx="5117337" cy="3621424"/>
          </a:xfrm>
        </p:spPr>
        <p:txBody>
          <a:bodyPr>
            <a:normAutofit fontScale="85000" lnSpcReduction="20000"/>
          </a:bodyPr>
          <a:lstStyle/>
          <a:p>
            <a:r>
              <a:rPr lang="en-US" dirty="0"/>
              <a:t>“Every learner  in a classroom will appraise and feel each situation differently based on the goals, the context, and the individual’s previous experiences” (Posey, 2019).</a:t>
            </a:r>
          </a:p>
          <a:p>
            <a:r>
              <a:rPr lang="en-US" dirty="0"/>
              <a:t>With this in mind, it’s important to utilize flexible technologies and utilize UDL to help students succeed. </a:t>
            </a:r>
          </a:p>
          <a:p>
            <a:r>
              <a:rPr lang="en-US" dirty="0"/>
              <a:t>Teachers can provide various means for the students to learn the material, including</a:t>
            </a:r>
          </a:p>
          <a:p>
            <a:r>
              <a:rPr lang="en-US" dirty="0"/>
              <a:t> Different ways of customizing display of information (whiteboard, computer screen, printed page, tactile graphics etc…)</a:t>
            </a:r>
          </a:p>
          <a:p>
            <a:r>
              <a:rPr lang="en-US" dirty="0"/>
              <a:t>Alternatives for auditory information (voice recognition, music/sound, teacher lecture etc..)</a:t>
            </a:r>
          </a:p>
          <a:p>
            <a:endParaRPr lang="en-US" dirty="0"/>
          </a:p>
        </p:txBody>
      </p:sp>
      <p:pic>
        <p:nvPicPr>
          <p:cNvPr id="4" name="Picture 4">
            <a:extLst>
              <a:ext uri="{FF2B5EF4-FFF2-40B4-BE49-F238E27FC236}">
                <a16:creationId xmlns:a16="http://schemas.microsoft.com/office/drawing/2014/main" id="{967C9324-75BA-1642-A44B-F57A8A7553DC}"/>
              </a:ext>
            </a:extLst>
          </p:cNvPr>
          <p:cNvPicPr>
            <a:picLocks noChangeAspect="1"/>
          </p:cNvPicPr>
          <p:nvPr/>
        </p:nvPicPr>
        <p:blipFill>
          <a:blip r:embed="rId2"/>
          <a:stretch>
            <a:fillRect/>
          </a:stretch>
        </p:blipFill>
        <p:spPr>
          <a:xfrm>
            <a:off x="6172200" y="1412394"/>
            <a:ext cx="5291289" cy="4405106"/>
          </a:xfrm>
          <a:prstGeom prst="rect">
            <a:avLst/>
          </a:prstGeom>
        </p:spPr>
      </p:pic>
      <p:sp>
        <p:nvSpPr>
          <p:cNvPr id="6" name="TextBox 5">
            <a:extLst>
              <a:ext uri="{FF2B5EF4-FFF2-40B4-BE49-F238E27FC236}">
                <a16:creationId xmlns:a16="http://schemas.microsoft.com/office/drawing/2014/main" id="{C046744D-BA55-2749-859F-00D815682DD1}"/>
              </a:ext>
            </a:extLst>
          </p:cNvPr>
          <p:cNvSpPr txBox="1"/>
          <p:nvPr/>
        </p:nvSpPr>
        <p:spPr>
          <a:xfrm>
            <a:off x="6259175" y="5817500"/>
            <a:ext cx="5117337" cy="369332"/>
          </a:xfrm>
          <a:prstGeom prst="rect">
            <a:avLst/>
          </a:prstGeom>
          <a:noFill/>
        </p:spPr>
        <p:txBody>
          <a:bodyPr wrap="square" rtlCol="0">
            <a:spAutoFit/>
          </a:bodyPr>
          <a:lstStyle/>
          <a:p>
            <a:pPr algn="l"/>
            <a:r>
              <a:rPr lang="en-US" dirty="0"/>
              <a:t>Image retrieved from https://</a:t>
            </a:r>
            <a:r>
              <a:rPr lang="en-US" dirty="0" err="1"/>
              <a:t>educationevolving.org</a:t>
            </a:r>
            <a:endParaRPr lang="en-US" dirty="0"/>
          </a:p>
        </p:txBody>
      </p:sp>
    </p:spTree>
    <p:extLst>
      <p:ext uri="{BB962C8B-B14F-4D97-AF65-F5344CB8AC3E}">
        <p14:creationId xmlns:p14="http://schemas.microsoft.com/office/powerpoint/2010/main" val="3945721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AD2FF-54EA-834B-B69A-B4F937A18CB4}"/>
              </a:ext>
            </a:extLst>
          </p:cNvPr>
          <p:cNvSpPr>
            <a:spLocks noGrp="1"/>
          </p:cNvSpPr>
          <p:nvPr>
            <p:ph type="title"/>
          </p:nvPr>
        </p:nvSpPr>
        <p:spPr>
          <a:xfrm>
            <a:off x="1371600" y="247650"/>
            <a:ext cx="9601200" cy="1485900"/>
          </a:xfrm>
        </p:spPr>
        <p:txBody>
          <a:bodyPr>
            <a:normAutofit fontScale="90000"/>
          </a:bodyPr>
          <a:lstStyle/>
          <a:p>
            <a:r>
              <a:rPr lang="en-US" dirty="0"/>
              <a:t>Benefit of Technology in Curriculum Materials to Facilitate Student Centered Learning</a:t>
            </a:r>
          </a:p>
        </p:txBody>
      </p:sp>
      <p:sp>
        <p:nvSpPr>
          <p:cNvPr id="3" name="Content Placeholder 2">
            <a:extLst>
              <a:ext uri="{FF2B5EF4-FFF2-40B4-BE49-F238E27FC236}">
                <a16:creationId xmlns:a16="http://schemas.microsoft.com/office/drawing/2014/main" id="{EC5A725D-F539-B548-9335-682D72DAD733}"/>
              </a:ext>
            </a:extLst>
          </p:cNvPr>
          <p:cNvSpPr>
            <a:spLocks noGrp="1"/>
          </p:cNvSpPr>
          <p:nvPr>
            <p:ph idx="1"/>
          </p:nvPr>
        </p:nvSpPr>
        <p:spPr>
          <a:xfrm>
            <a:off x="1371601" y="2286000"/>
            <a:ext cx="5478440" cy="4044758"/>
          </a:xfrm>
        </p:spPr>
        <p:txBody>
          <a:bodyPr>
            <a:normAutofit/>
          </a:bodyPr>
          <a:lstStyle/>
          <a:p>
            <a:r>
              <a:rPr lang="en-US" sz="1900" dirty="0"/>
              <a:t>The use of technology in curriculum has been a game changer, especially for reaching learners in more ways.</a:t>
            </a:r>
          </a:p>
          <a:p>
            <a:r>
              <a:rPr lang="en-US" sz="1900" dirty="0"/>
              <a:t>“Access to the Internet and digital-technology tools can make available a plethora of options for engaging learners and representing content as well as numerous applications learners can use to show what they’re learning” (</a:t>
            </a:r>
            <a:r>
              <a:rPr lang="en-US" sz="1900" dirty="0" err="1"/>
              <a:t>Ralabate</a:t>
            </a:r>
            <a:r>
              <a:rPr lang="en-US" sz="1900" dirty="0"/>
              <a:t>, 2016). </a:t>
            </a:r>
          </a:p>
          <a:p>
            <a:r>
              <a:rPr lang="en-US" sz="1900" dirty="0"/>
              <a:t>Technology also tends to be more engaging and interactive than traditional instructional methods such as textbooks and lectures. </a:t>
            </a:r>
          </a:p>
        </p:txBody>
      </p:sp>
      <p:pic>
        <p:nvPicPr>
          <p:cNvPr id="4" name="Picture 4">
            <a:extLst>
              <a:ext uri="{FF2B5EF4-FFF2-40B4-BE49-F238E27FC236}">
                <a16:creationId xmlns:a16="http://schemas.microsoft.com/office/drawing/2014/main" id="{A368EA94-DF28-634A-8376-944B41389DF4}"/>
              </a:ext>
            </a:extLst>
          </p:cNvPr>
          <p:cNvPicPr>
            <a:picLocks noChangeAspect="1"/>
          </p:cNvPicPr>
          <p:nvPr/>
        </p:nvPicPr>
        <p:blipFill>
          <a:blip r:embed="rId2"/>
          <a:stretch>
            <a:fillRect/>
          </a:stretch>
        </p:blipFill>
        <p:spPr>
          <a:xfrm>
            <a:off x="7119697" y="1504632"/>
            <a:ext cx="4252576" cy="4243658"/>
          </a:xfrm>
          <a:prstGeom prst="rect">
            <a:avLst/>
          </a:prstGeom>
        </p:spPr>
      </p:pic>
      <p:sp>
        <p:nvSpPr>
          <p:cNvPr id="7" name="TextBox 6">
            <a:extLst>
              <a:ext uri="{FF2B5EF4-FFF2-40B4-BE49-F238E27FC236}">
                <a16:creationId xmlns:a16="http://schemas.microsoft.com/office/drawing/2014/main" id="{861A28EB-9F18-9A44-9181-0F966BFCA731}"/>
              </a:ext>
            </a:extLst>
          </p:cNvPr>
          <p:cNvSpPr txBox="1"/>
          <p:nvPr/>
        </p:nvSpPr>
        <p:spPr>
          <a:xfrm>
            <a:off x="7119697" y="5776190"/>
            <a:ext cx="4252576" cy="369332"/>
          </a:xfrm>
          <a:prstGeom prst="rect">
            <a:avLst/>
          </a:prstGeom>
          <a:noFill/>
        </p:spPr>
        <p:txBody>
          <a:bodyPr wrap="square" rtlCol="0">
            <a:spAutoFit/>
          </a:bodyPr>
          <a:lstStyle/>
          <a:p>
            <a:pPr algn="l"/>
            <a:r>
              <a:rPr lang="en-US" dirty="0"/>
              <a:t>Image retrieved from https://</a:t>
            </a:r>
            <a:r>
              <a:rPr lang="en-US" dirty="0" err="1"/>
              <a:t>gograph.com</a:t>
            </a:r>
            <a:endParaRPr lang="en-US" dirty="0"/>
          </a:p>
        </p:txBody>
      </p:sp>
    </p:spTree>
    <p:extLst>
      <p:ext uri="{BB962C8B-B14F-4D97-AF65-F5344CB8AC3E}">
        <p14:creationId xmlns:p14="http://schemas.microsoft.com/office/powerpoint/2010/main" val="238550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D67F5-45CB-0744-843F-C8599248C84B}"/>
              </a:ext>
            </a:extLst>
          </p:cNvPr>
          <p:cNvSpPr>
            <a:spLocks noGrp="1"/>
          </p:cNvSpPr>
          <p:nvPr>
            <p:ph type="title"/>
          </p:nvPr>
        </p:nvSpPr>
        <p:spPr/>
        <p:txBody>
          <a:bodyPr/>
          <a:lstStyle/>
          <a:p>
            <a:r>
              <a:rPr lang="en-US" dirty="0"/>
              <a:t>Goal Driven Methods</a:t>
            </a:r>
          </a:p>
        </p:txBody>
      </p:sp>
      <p:sp>
        <p:nvSpPr>
          <p:cNvPr id="3" name="Content Placeholder 2">
            <a:extLst>
              <a:ext uri="{FF2B5EF4-FFF2-40B4-BE49-F238E27FC236}">
                <a16:creationId xmlns:a16="http://schemas.microsoft.com/office/drawing/2014/main" id="{8DBC16A0-582A-9D46-93A3-E20BA6973B05}"/>
              </a:ext>
            </a:extLst>
          </p:cNvPr>
          <p:cNvSpPr>
            <a:spLocks noGrp="1"/>
          </p:cNvSpPr>
          <p:nvPr>
            <p:ph idx="1"/>
          </p:nvPr>
        </p:nvSpPr>
        <p:spPr>
          <a:xfrm>
            <a:off x="1219200" y="1651000"/>
            <a:ext cx="4807822" cy="4352636"/>
          </a:xfrm>
        </p:spPr>
        <p:txBody>
          <a:bodyPr>
            <a:normAutofit fontScale="92500"/>
          </a:bodyPr>
          <a:lstStyle/>
          <a:p>
            <a:r>
              <a:rPr lang="en-US" sz="2200" dirty="0"/>
              <a:t>Every lesson should be approached with the initial thought, “why does this matter” or “what is the end goal”.</a:t>
            </a:r>
          </a:p>
          <a:p>
            <a:r>
              <a:rPr lang="en-US" sz="2200" dirty="0"/>
              <a:t>Not only does setting a goal define the desired outcome, but it also initiates engagement in the material at hand.</a:t>
            </a:r>
          </a:p>
          <a:p>
            <a:r>
              <a:rPr lang="en-US" sz="2200" dirty="0"/>
              <a:t>“Because emotions are at the core of the brain’s appraisals, connecting the goals to authentic and relevant experiences will help students activate their physiology and appraise the situation positively”(Posey, 2019).</a:t>
            </a:r>
          </a:p>
          <a:p>
            <a:endParaRPr lang="en-US" sz="2200" dirty="0"/>
          </a:p>
        </p:txBody>
      </p:sp>
      <p:pic>
        <p:nvPicPr>
          <p:cNvPr id="4" name="Picture 4">
            <a:extLst>
              <a:ext uri="{FF2B5EF4-FFF2-40B4-BE49-F238E27FC236}">
                <a16:creationId xmlns:a16="http://schemas.microsoft.com/office/drawing/2014/main" id="{9397032C-BBED-5D4F-8ECD-119C1C069C1C}"/>
              </a:ext>
            </a:extLst>
          </p:cNvPr>
          <p:cNvPicPr>
            <a:picLocks noChangeAspect="1"/>
          </p:cNvPicPr>
          <p:nvPr/>
        </p:nvPicPr>
        <p:blipFill>
          <a:blip r:embed="rId2"/>
          <a:stretch>
            <a:fillRect/>
          </a:stretch>
        </p:blipFill>
        <p:spPr>
          <a:xfrm>
            <a:off x="6179422" y="1428750"/>
            <a:ext cx="5776535" cy="4307003"/>
          </a:xfrm>
          <a:prstGeom prst="rect">
            <a:avLst/>
          </a:prstGeom>
        </p:spPr>
      </p:pic>
      <p:sp>
        <p:nvSpPr>
          <p:cNvPr id="6" name="TextBox 5">
            <a:extLst>
              <a:ext uri="{FF2B5EF4-FFF2-40B4-BE49-F238E27FC236}">
                <a16:creationId xmlns:a16="http://schemas.microsoft.com/office/drawing/2014/main" id="{FA9B9F65-05C4-004B-B98C-0061640F4DBD}"/>
              </a:ext>
            </a:extLst>
          </p:cNvPr>
          <p:cNvSpPr txBox="1"/>
          <p:nvPr/>
        </p:nvSpPr>
        <p:spPr>
          <a:xfrm>
            <a:off x="6782349" y="5945908"/>
            <a:ext cx="5173608" cy="369332"/>
          </a:xfrm>
          <a:prstGeom prst="rect">
            <a:avLst/>
          </a:prstGeom>
          <a:noFill/>
        </p:spPr>
        <p:txBody>
          <a:bodyPr wrap="square" rtlCol="0">
            <a:spAutoFit/>
          </a:bodyPr>
          <a:lstStyle/>
          <a:p>
            <a:pPr algn="l"/>
            <a:r>
              <a:rPr lang="en-US" dirty="0"/>
              <a:t>Image retrieved from https://clip art-library.com</a:t>
            </a:r>
          </a:p>
        </p:txBody>
      </p:sp>
    </p:spTree>
    <p:extLst>
      <p:ext uri="{BB962C8B-B14F-4D97-AF65-F5344CB8AC3E}">
        <p14:creationId xmlns:p14="http://schemas.microsoft.com/office/powerpoint/2010/main" val="3716821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D91A3-2CBC-BC47-8672-6347ADD82D81}"/>
              </a:ext>
            </a:extLst>
          </p:cNvPr>
          <p:cNvSpPr>
            <a:spLocks noGrp="1"/>
          </p:cNvSpPr>
          <p:nvPr>
            <p:ph type="title"/>
          </p:nvPr>
        </p:nvSpPr>
        <p:spPr/>
        <p:txBody>
          <a:bodyPr/>
          <a:lstStyle/>
          <a:p>
            <a:r>
              <a:rPr lang="en-US" dirty="0"/>
              <a:t>How I’ve Implemented Goal Driven Methods Thus Far</a:t>
            </a:r>
          </a:p>
        </p:txBody>
      </p:sp>
      <p:sp>
        <p:nvSpPr>
          <p:cNvPr id="3" name="Content Placeholder 2">
            <a:extLst>
              <a:ext uri="{FF2B5EF4-FFF2-40B4-BE49-F238E27FC236}">
                <a16:creationId xmlns:a16="http://schemas.microsoft.com/office/drawing/2014/main" id="{55A048CF-E9E9-4045-A827-14961C55DCD2}"/>
              </a:ext>
            </a:extLst>
          </p:cNvPr>
          <p:cNvSpPr>
            <a:spLocks noGrp="1"/>
          </p:cNvSpPr>
          <p:nvPr>
            <p:ph idx="1"/>
          </p:nvPr>
        </p:nvSpPr>
        <p:spPr>
          <a:xfrm>
            <a:off x="852054" y="2171700"/>
            <a:ext cx="10500975" cy="3917030"/>
          </a:xfrm>
        </p:spPr>
        <p:txBody>
          <a:bodyPr>
            <a:normAutofit/>
          </a:bodyPr>
          <a:lstStyle/>
          <a:p>
            <a:r>
              <a:rPr lang="en-US" dirty="0"/>
              <a:t>In the first class, I took the time to share the learning outcomes and goals of the course. I wrote on the white board and explained the meaning of each learning outcome and explained how exploring each outcome would connect to the students’ life. I also gave the students an opportunity to share how they interpreted the learning outcomes and how they were relatable to their lives. </a:t>
            </a:r>
          </a:p>
          <a:p>
            <a:r>
              <a:rPr lang="en-US" dirty="0"/>
              <a:t>“The first step in engaging your learners as self-directed learners is sharing the learning goals with them. You can do this by posting the learning goals in you classroom or learning environment, reviewing the goals at the beginning of the lesson, asking students to restate the learning goal in their own words, asking the students to check on their own progress during the lesson, and reviewing the learning goals at the end of the lesson as part of the lesson summary” (</a:t>
            </a:r>
            <a:r>
              <a:rPr lang="en-US" dirty="0" err="1"/>
              <a:t>Ralabate</a:t>
            </a:r>
            <a:r>
              <a:rPr lang="en-US" dirty="0"/>
              <a:t>, 2016).</a:t>
            </a:r>
          </a:p>
        </p:txBody>
      </p:sp>
    </p:spTree>
    <p:extLst>
      <p:ext uri="{BB962C8B-B14F-4D97-AF65-F5344CB8AC3E}">
        <p14:creationId xmlns:p14="http://schemas.microsoft.com/office/powerpoint/2010/main" val="170636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012AC-4F52-C248-AF61-232F85E6D141}"/>
              </a:ext>
            </a:extLst>
          </p:cNvPr>
          <p:cNvSpPr>
            <a:spLocks noGrp="1"/>
          </p:cNvSpPr>
          <p:nvPr>
            <p:ph type="title"/>
          </p:nvPr>
        </p:nvSpPr>
        <p:spPr/>
        <p:txBody>
          <a:bodyPr/>
          <a:lstStyle/>
          <a:p>
            <a:r>
              <a:rPr lang="en-US" dirty="0"/>
              <a:t>How I’ve Implemented Goal Driven Methods Thus Far Continued…</a:t>
            </a:r>
          </a:p>
        </p:txBody>
      </p:sp>
      <p:sp>
        <p:nvSpPr>
          <p:cNvPr id="3" name="Content Placeholder 2">
            <a:extLst>
              <a:ext uri="{FF2B5EF4-FFF2-40B4-BE49-F238E27FC236}">
                <a16:creationId xmlns:a16="http://schemas.microsoft.com/office/drawing/2014/main" id="{5ECDC1F0-0A37-244D-8C91-6223B1B38EF7}"/>
              </a:ext>
            </a:extLst>
          </p:cNvPr>
          <p:cNvSpPr>
            <a:spLocks noGrp="1"/>
          </p:cNvSpPr>
          <p:nvPr>
            <p:ph idx="1"/>
          </p:nvPr>
        </p:nvSpPr>
        <p:spPr/>
        <p:txBody>
          <a:bodyPr/>
          <a:lstStyle/>
          <a:p>
            <a:r>
              <a:rPr lang="en-US" dirty="0"/>
              <a:t>The first activity I had my students do was to review the S.M.A.R.T goal design and apply it in creating their own personal goals. </a:t>
            </a:r>
          </a:p>
          <a:p>
            <a:r>
              <a:rPr lang="en-US" dirty="0"/>
              <a:t>I did this for a couple of reasons. First, I wanted students to be comfortable approaching material with a goal oriented mindset. Second, I wanted the students to have something in mind that motivated them, as well as something they could relate all the learning outcomes back to. </a:t>
            </a:r>
          </a:p>
          <a:p>
            <a:r>
              <a:rPr lang="en-US" dirty="0"/>
              <a:t>I also had students create a vision board to express their goal in the form of a collage to serve as a visual reminder of what they’re working towards. </a:t>
            </a:r>
          </a:p>
          <a:p>
            <a:endParaRPr lang="en-US" dirty="0"/>
          </a:p>
        </p:txBody>
      </p:sp>
    </p:spTree>
    <p:extLst>
      <p:ext uri="{BB962C8B-B14F-4D97-AF65-F5344CB8AC3E}">
        <p14:creationId xmlns:p14="http://schemas.microsoft.com/office/powerpoint/2010/main" val="1056708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F6C1-B532-3641-9D4C-0C50E2F19B7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467E387-BA69-414C-91D1-427E0532EB59}"/>
              </a:ext>
            </a:extLst>
          </p:cNvPr>
          <p:cNvSpPr>
            <a:spLocks noGrp="1"/>
          </p:cNvSpPr>
          <p:nvPr>
            <p:ph idx="1"/>
          </p:nvPr>
        </p:nvSpPr>
        <p:spPr/>
        <p:txBody>
          <a:bodyPr/>
          <a:lstStyle/>
          <a:p>
            <a:r>
              <a:rPr lang="en-US" sz="1800" dirty="0" err="1">
                <a:solidFill>
                  <a:srgbClr val="323232"/>
                </a:solidFill>
                <a:latin typeface="TimesNewRomanPSMT"/>
              </a:rPr>
              <a:t>Ralabate</a:t>
            </a:r>
            <a:r>
              <a:rPr lang="en-US" sz="1800" dirty="0">
                <a:solidFill>
                  <a:srgbClr val="323232"/>
                </a:solidFill>
                <a:latin typeface="TimesNewRomanPSMT"/>
              </a:rPr>
              <a:t>, P. (2016). </a:t>
            </a:r>
            <a:r>
              <a:rPr lang="en-US" sz="1800" i="1" dirty="0">
                <a:solidFill>
                  <a:srgbClr val="323232"/>
                </a:solidFill>
                <a:latin typeface="TimesNewRomanPS-ItalicMT"/>
              </a:rPr>
              <a:t>Your UDL Lesson Planner: The Step-by-Step Guide For Teaching All Learners</a:t>
            </a:r>
            <a:r>
              <a:rPr lang="en-US" sz="1800" i="0" dirty="0">
                <a:solidFill>
                  <a:srgbClr val="323232"/>
                </a:solidFill>
                <a:latin typeface="TimesNewRomanPSMT"/>
              </a:rPr>
              <a:t>. Maryland: Brookes Publishing.</a:t>
            </a:r>
          </a:p>
          <a:p>
            <a:r>
              <a:rPr lang="en-US" sz="1800" dirty="0">
                <a:solidFill>
                  <a:srgbClr val="323232"/>
                </a:solidFill>
                <a:latin typeface="TimesNewRomanPSMT"/>
              </a:rPr>
              <a:t>Posey, A. (2019). </a:t>
            </a:r>
            <a:r>
              <a:rPr lang="en-US" sz="1800" i="1" dirty="0">
                <a:solidFill>
                  <a:srgbClr val="323232"/>
                </a:solidFill>
                <a:latin typeface="TimesNewRomanPS-ItalicMT"/>
              </a:rPr>
              <a:t>Engage The Brain: How to Design for Learning That Taps into the Power of Emotion</a:t>
            </a:r>
            <a:r>
              <a:rPr lang="en-US" sz="1800" i="0" dirty="0">
                <a:solidFill>
                  <a:srgbClr val="323232"/>
                </a:solidFill>
                <a:latin typeface="TimesNewRomanPSMT"/>
              </a:rPr>
              <a:t>. Alexandria, VA, USA: ASCD.</a:t>
            </a:r>
            <a:endParaRPr lang="en-US" dirty="0"/>
          </a:p>
        </p:txBody>
      </p:sp>
    </p:spTree>
    <p:extLst>
      <p:ext uri="{BB962C8B-B14F-4D97-AF65-F5344CB8AC3E}">
        <p14:creationId xmlns:p14="http://schemas.microsoft.com/office/powerpoint/2010/main" val="31212450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Crop</vt:lpstr>
      <vt:lpstr>Clear goals and minimizing barriers in the curriculum</vt:lpstr>
      <vt:lpstr>My Curriculum</vt:lpstr>
      <vt:lpstr>My Curriculum</vt:lpstr>
      <vt:lpstr>Incorporating Flexibility </vt:lpstr>
      <vt:lpstr>Implementing UDL-Affective Networks/Engagement</vt:lpstr>
      <vt:lpstr>Implementing UDL: Recognition Networks/Representation</vt:lpstr>
      <vt:lpstr>Implementing UDL-Strategic Networks/Action &amp; Expression</vt:lpstr>
      <vt:lpstr>Barriers with Traditional Classroom Materials </vt:lpstr>
      <vt:lpstr>Student Centered Curricula</vt:lpstr>
      <vt:lpstr>Benefit of Technology in Curriculum Materials to Facilitate Student Centered Learning</vt:lpstr>
      <vt:lpstr>Goal Driven Methods</vt:lpstr>
      <vt:lpstr>How I’ve Implemented Goal Driven Methods Thus Far</vt:lpstr>
      <vt:lpstr>How I’ve Implemented Goal Driven Methods Thus Far Continued…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4-variability</dc:title>
  <dc:creator>Casperson, Katelyn Marie</dc:creator>
  <cp:lastModifiedBy>Casperson, Katelyn Marie</cp:lastModifiedBy>
  <cp:revision>9</cp:revision>
  <dcterms:created xsi:type="dcterms:W3CDTF">2019-02-09T22:48:56Z</dcterms:created>
  <dcterms:modified xsi:type="dcterms:W3CDTF">2019-02-10T20:57:05Z</dcterms:modified>
</cp:coreProperties>
</file>